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4D579A-9B71-4B6B-A93B-E70C4BA62362}">
  <a:tblStyle styleId="{A84D579A-9B71-4B6B-A93B-E70C4BA623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4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a916fac2bb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a916fac2bb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a916fac2bb_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a916fac2bb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916fac2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916fac2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68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72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5" Type="http://schemas.openxmlformats.org/officeDocument/2006/relationships/image" Target="../media/image75.png"/><Relationship Id="rId6" Type="http://schemas.openxmlformats.org/officeDocument/2006/relationships/image" Target="../media/image77.png"/><Relationship Id="rId7" Type="http://schemas.openxmlformats.org/officeDocument/2006/relationships/image" Target="../media/image84.png"/><Relationship Id="rId8" Type="http://schemas.openxmlformats.org/officeDocument/2006/relationships/image" Target="../media/image9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6.png"/><Relationship Id="rId4" Type="http://schemas.openxmlformats.org/officeDocument/2006/relationships/image" Target="../media/image95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5.png"/><Relationship Id="rId8" Type="http://schemas.openxmlformats.org/officeDocument/2006/relationships/image" Target="../media/image8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Relationship Id="rId5" Type="http://schemas.openxmlformats.org/officeDocument/2006/relationships/image" Target="../media/image100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9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Relationship Id="rId3" Type="http://schemas.openxmlformats.org/officeDocument/2006/relationships/image" Target="../media/image10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1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Development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Instructor Demonstration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UX/UI Design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07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08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06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1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System Hardening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Alarm</a:t>
            </a:r>
            <a:endParaRPr sz="2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01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02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03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04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05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Cybersecurity Boot Camp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Analytics and Visualization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FIST TO FIVE: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Time’s Up! 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Let’s Review.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"/>
                <a:ea typeface="Roboto"/>
                <a:cs typeface="Roboto"/>
                <a:sym typeface="Roboto"/>
              </a:rPr>
              <a:t>Take a Break!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1.png"/><Relationship Id="rId4" Type="http://schemas.openxmlformats.org/officeDocument/2006/relationships/image" Target="../media/image1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5.png"/><Relationship Id="rId4" Type="http://schemas.openxmlformats.org/officeDocument/2006/relationships/image" Target="../media/image1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7.png"/><Relationship Id="rId4" Type="http://schemas.openxmlformats.org/officeDocument/2006/relationships/image" Target="../media/image110.png"/><Relationship Id="rId5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Reverse shell</a:t>
            </a:r>
            <a:endParaRPr/>
          </a:p>
        </p:txBody>
      </p:sp>
      <p:sp>
        <p:nvSpPr>
          <p:cNvPr id="1130" name="Google Shape;113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/>
          <p:nvPr/>
        </p:nvSpPr>
        <p:spPr>
          <a:xfrm flipH="1">
            <a:off x="605875" y="1265975"/>
            <a:ext cx="2428500" cy="1390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3"/>
          <p:cNvSpPr txBox="1"/>
          <p:nvPr/>
        </p:nvSpPr>
        <p:spPr>
          <a:xfrm>
            <a:off x="605875" y="1221600"/>
            <a:ext cx="23691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msfvenom remote listener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Meterpreter reverse shell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3" name="Google Shape;1133;p63"/>
          <p:cNvGrpSpPr/>
          <p:nvPr/>
        </p:nvGrpSpPr>
        <p:grpSpPr>
          <a:xfrm>
            <a:off x="251531" y="2656778"/>
            <a:ext cx="533372" cy="533480"/>
            <a:chOff x="457200" y="1378813"/>
            <a:chExt cx="695400" cy="695450"/>
          </a:xfrm>
        </p:grpSpPr>
        <p:sp>
          <p:nvSpPr>
            <p:cNvPr id="1134" name="Google Shape;113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6" name="Google Shape;1136;p63"/>
          <p:cNvSpPr/>
          <p:nvPr/>
        </p:nvSpPr>
        <p:spPr>
          <a:xfrm flipH="1">
            <a:off x="605875" y="3180025"/>
            <a:ext cx="2369100" cy="1583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251535" y="666909"/>
            <a:ext cx="602830" cy="754480"/>
            <a:chOff x="189093" y="1090714"/>
            <a:chExt cx="785958" cy="983548"/>
          </a:xfrm>
        </p:grpSpPr>
        <p:sp>
          <p:nvSpPr>
            <p:cNvPr id="1138" name="Google Shape;1138;p63"/>
            <p:cNvSpPr/>
            <p:nvPr/>
          </p:nvSpPr>
          <p:spPr>
            <a:xfrm>
              <a:off x="189093" y="109071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0" name="Google Shape;1140;p63"/>
          <p:cNvSpPr txBox="1"/>
          <p:nvPr/>
        </p:nvSpPr>
        <p:spPr>
          <a:xfrm>
            <a:off x="496263" y="3180025"/>
            <a:ext cx="2428500" cy="15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 Capstone root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1" name="Google Shape;11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400" y="828900"/>
            <a:ext cx="3257649" cy="296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044" y="1006500"/>
            <a:ext cx="2771306" cy="25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Log Analysis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Attack Characterization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Analysis: Identifying the Port Scan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5" name="Google Shape;1155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" y="693650"/>
            <a:ext cx="5642496" cy="256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350" y="3095800"/>
            <a:ext cx="5508076" cy="16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3" name="Google Shape;1163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6"/>
          <p:cNvSpPr txBox="1"/>
          <p:nvPr/>
        </p:nvSpPr>
        <p:spPr>
          <a:xfrm>
            <a:off x="1007500" y="840138"/>
            <a:ext cx="49110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1290" lvl="0" marL="32004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What time did the port scan occur?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-"/>
            </a:pPr>
            <a:r>
              <a:rPr b="1" lang="en" sz="11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 13 Dec, 2020 1:14</a:t>
            </a:r>
            <a:endParaRPr b="1" sz="11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How many packets were sent, and from which IP?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-"/>
            </a:pPr>
            <a:r>
              <a:rPr b="1" lang="en" sz="11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22,869  192.168.1.90</a:t>
            </a:r>
            <a:endParaRPr b="1" sz="11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1290" lvl="0" marL="320040" rtl="0" algn="l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What indicates that this was a port scan?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-"/>
            </a:pPr>
            <a:r>
              <a:rPr b="1" lang="en" sz="1100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The fact that these packets were sent indicates port scanning</a:t>
            </a:r>
            <a:endParaRPr b="1" sz="1100">
              <a:solidFill>
                <a:srgbClr val="0B539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5" name="Google Shape;11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990" y="2926038"/>
            <a:ext cx="4692011" cy="16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6"/>
          <p:cNvSpPr txBox="1"/>
          <p:nvPr/>
        </p:nvSpPr>
        <p:spPr>
          <a:xfrm>
            <a:off x="5918500" y="3605075"/>
            <a:ext cx="2659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Analysis: Finding the Request for the Hidden Directory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72" name="Google Shape;117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3" name="Google Shape;117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000" y="716513"/>
            <a:ext cx="6059300" cy="301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000" y="3802950"/>
            <a:ext cx="6059300" cy="10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68"/>
          <p:cNvSpPr txBox="1"/>
          <p:nvPr/>
        </p:nvSpPr>
        <p:spPr>
          <a:xfrm>
            <a:off x="1112550" y="2015500"/>
            <a:ext cx="7134900" cy="16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 request for the hidden directory occured at 21:05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The directory contained the following file: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</a:rPr>
              <a:t>192.168.1.105/company_folders/secret_folder/connect_to_corp_server</a:t>
            </a:r>
            <a:endParaRPr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7" name="Google Shape;1187;p69"/>
          <p:cNvSpPr txBox="1"/>
          <p:nvPr>
            <p:ph idx="2" type="subTitle"/>
          </p:nvPr>
        </p:nvSpPr>
        <p:spPr>
          <a:xfrm>
            <a:off x="60025" y="491670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 txBox="1"/>
          <p:nvPr>
            <p:ph idx="1" type="subTitle"/>
          </p:nvPr>
        </p:nvSpPr>
        <p:spPr>
          <a:xfrm>
            <a:off x="1758150" y="4058400"/>
            <a:ext cx="4914900" cy="36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~6000 requests were made to access secret_folder</a:t>
            </a:r>
            <a:endParaRPr sz="1200"/>
          </a:p>
        </p:txBody>
      </p:sp>
      <p:pic>
        <p:nvPicPr>
          <p:cNvPr id="1189" name="Google Shape;118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1" y="814475"/>
            <a:ext cx="5726101" cy="31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5" name="Google Shape;119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0"/>
          <p:cNvSpPr txBox="1"/>
          <p:nvPr>
            <p:ph idx="1" type="subTitle"/>
          </p:nvPr>
        </p:nvSpPr>
        <p:spPr>
          <a:xfrm>
            <a:off x="1563800" y="3057450"/>
            <a:ext cx="59037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15,752  request were made to the password for secret_folder  (6 out of 15,752 were successful)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secret_folder was requested 6 times</a:t>
            </a:r>
            <a:endParaRPr sz="1200"/>
          </a:p>
        </p:txBody>
      </p:sp>
      <p:pic>
        <p:nvPicPr>
          <p:cNvPr id="1197" name="Google Shape;119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6100"/>
            <a:ext cx="87820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1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"/>
                <a:ea typeface="Roboto"/>
                <a:cs typeface="Roboto"/>
                <a:sym typeface="Roboto"/>
              </a:rPr>
              <a:t>Proposed Alarms and </a:t>
            </a:r>
            <a:br>
              <a:rPr lang="en" sz="3400">
                <a:latin typeface="Roboto"/>
                <a:ea typeface="Roboto"/>
                <a:cs typeface="Roboto"/>
                <a:sym typeface="Roboto"/>
              </a:rPr>
            </a:br>
            <a:r>
              <a:rPr lang="en" sz="3400">
                <a:latin typeface="Roboto"/>
                <a:ea typeface="Roboto"/>
                <a:cs typeface="Roboto"/>
                <a:sym typeface="Roboto"/>
              </a:rPr>
              <a:t>Mitigation Strategies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7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0" name="Google Shape;121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2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A Intrusion </a:t>
            </a:r>
            <a:r>
              <a:rPr b="1" lang="en" sz="1400"/>
              <a:t>Detection</a:t>
            </a:r>
            <a:r>
              <a:rPr b="1" lang="en" sz="1400"/>
              <a:t> System can be used to recognize scan attempts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Intrusion Prevention System to signal when multiple attempts at tcp connections occur over various ports</a:t>
            </a:r>
            <a:endParaRPr b="1"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r>
              <a:rPr b="1" lang="en" sz="1400"/>
              <a:t>1</a:t>
            </a:r>
            <a:endParaRPr b="1" sz="1400"/>
          </a:p>
        </p:txBody>
      </p:sp>
      <p:sp>
        <p:nvSpPr>
          <p:cNvPr id="1212" name="Google Shape;121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Log TCP connection attempts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Firewall configurations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Deployment of IDS/IPS systems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Alert for unusual port scans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Block port scans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3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8" name="Google Shape;121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Whitelist authorized ip addresses and detect attempts to connect to file system from unauthorized ip addresses.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Threshold would be 1 for unauthorized connection attempts</a:t>
            </a:r>
            <a:endParaRPr b="1" sz="1400"/>
          </a:p>
        </p:txBody>
      </p:sp>
      <p:sp>
        <p:nvSpPr>
          <p:cNvPr id="1220" name="Google Shape;122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Connections to this shared folder could be restricted by machine with a firewall rule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Files that are not required to be on this server should be removed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Configure firewall to prevent/deny unauthorized access (non-whitelist)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6" name="Google Shape;122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74"/>
          <p:cNvSpPr txBox="1"/>
          <p:nvPr>
            <p:ph idx="2" type="subTitle"/>
          </p:nvPr>
        </p:nvSpPr>
        <p:spPr>
          <a:xfrm>
            <a:off x="168400" y="1485150"/>
            <a:ext cx="4298400" cy="35409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kind of alarm can be set to detect future access to this directory?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We could set an alert if 401 returned from any server over a threshold of 10 in 1 hour to prevent bruteforce login attempts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We could also create an alert for if the user_agent.original value includes Hydra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8" name="Google Shape;122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configuration can be set on the host to control access?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After the limit of 10 401 Unauthorized codes have been returned from the server, that server can automatically drop traffic from the offending IP address for a period of 1 hour. We could also display a lockout message and lock the page from logging in for a temporary period of time for that user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4" name="Google Shape;123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kind of alarm can be set to detect future unauthorized access?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We can create an alert for anytime the directory is accessed by a machine other than the machine that should have access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threshold would you set to activate this alarm?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The first time the directory is accessed by a machine without permission the alarm is triggered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1236" name="Google Shape;1236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What configuration can be set on the host to block unwanted access?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Connections to this shared folder could be restricted by a machine with a firewall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Describe the solution.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Make connections to this shared folder not accessible from the web interface</a:t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2" name="Google Shape;1242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an alert for if there is any traffic going through a </a:t>
            </a:r>
            <a:r>
              <a:rPr b="1" lang="en" sz="1400"/>
              <a:t>specific</a:t>
            </a:r>
            <a:r>
              <a:rPr b="1" lang="en" sz="1400"/>
              <a:t> port (ex 4444) or the </a:t>
            </a:r>
            <a:r>
              <a:rPr b="1" lang="en" sz="1400"/>
              <a:t>specific ip (ex </a:t>
            </a:r>
            <a:r>
              <a:rPr b="1" lang="en" sz="1400"/>
              <a:t>192.168.1.105)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Any </a:t>
            </a:r>
            <a:r>
              <a:rPr b="1" lang="en" sz="1400"/>
              <a:t>unauthorized activity will trigger the alert</a:t>
            </a:r>
            <a:endParaRPr b="1" sz="1400"/>
          </a:p>
        </p:txBody>
      </p:sp>
      <p:sp>
        <p:nvSpPr>
          <p:cNvPr id="1244" name="Google Shape;1244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Only give file upload access to authorized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ip addresses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Close unnecessary ports (e.g. 4444) and/or do not allow access and uploads through this port from unauthorized ip addresses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115375" y="910475"/>
            <a:ext cx="1637700" cy="38976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Address Range: 192.168.1.0/24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Netmask: 255.255.255.0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Gateway: 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Machines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IPv4: 192.168.1.1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OS: Windows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Hostname: RedVsBlue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75" y="885125"/>
            <a:ext cx="5185900" cy="39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25" y="987600"/>
            <a:ext cx="50101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9" name="Google Shape;1069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Security Assessment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</a:t>
            </a:r>
            <a:endParaRPr/>
          </a:p>
        </p:txBody>
      </p:sp>
      <p:sp>
        <p:nvSpPr>
          <p:cNvPr id="1076" name="Google Shape;107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identified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7" name="Google Shape;1077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8" name="Google Shape;1078;p59"/>
          <p:cNvGraphicFramePr/>
          <p:nvPr/>
        </p:nvGraphicFramePr>
        <p:xfrm>
          <a:off x="398700" y="119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{A84D579A-9B71-4B6B-A93B-E70C4BA62362}</a:tableStyleId>
              </a:tblPr>
              <a:tblGrid>
                <a:gridCol w="2782200"/>
                <a:gridCol w="2782200"/>
                <a:gridCol w="2782200"/>
              </a:tblGrid>
              <a:tr h="486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VM Host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 (Host/Victim)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Test (Attacker)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ELK/Kibana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4" name="Google Shape;1084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5" name="Google Shape;108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6" name="Google Shape;1086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{A84D579A-9B71-4B6B-A93B-E70C4BA62362}</a:tableStyleId>
              </a:tblPr>
              <a:tblGrid>
                <a:gridCol w="2787500"/>
                <a:gridCol w="2787500"/>
                <a:gridCol w="2787500"/>
              </a:tblGrid>
              <a:tr h="43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port scans via tools like nmap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Scans a network and reports back valuable information about it (ports,  Os scans, etc.)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is a login cracker which supports numerous protocols to attack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Hydra allows attackers to find login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Reverse Shell Payload (Msfvenom)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PHP script that is configured according to the LHOST and LPORT parameters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access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Nmap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- port scan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5" name="Google Shape;1095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8" name="Google Shape;1098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9" name="Google Shape;1099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0" name="Google Shape;1100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1" name="Google Shape;1101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Identified open ports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22 and 80 on ip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4825" y="1416925"/>
            <a:ext cx="2504850" cy="333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 brute force password crack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Hash password crack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5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Cracked user Ashton password to access /secret_folder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Crackstation.com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2" name="Google Shape;11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28" y="1083678"/>
            <a:ext cx="2876625" cy="3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6025" y="1655811"/>
            <a:ext cx="2876626" cy="134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550" y="3006828"/>
            <a:ext cx="2919574" cy="10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